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302" r:id="rId2"/>
    <p:sldId id="300" r:id="rId3"/>
    <p:sldId id="309" r:id="rId4"/>
    <p:sldId id="305" r:id="rId5"/>
    <p:sldId id="304" r:id="rId6"/>
    <p:sldId id="306" r:id="rId7"/>
    <p:sldId id="308" r:id="rId8"/>
    <p:sldId id="310" r:id="rId9"/>
    <p:sldId id="311" r:id="rId10"/>
    <p:sldId id="312" r:id="rId11"/>
    <p:sldId id="341" r:id="rId12"/>
    <p:sldId id="314" r:id="rId13"/>
    <p:sldId id="315" r:id="rId14"/>
    <p:sldId id="316" r:id="rId15"/>
    <p:sldId id="317" r:id="rId16"/>
    <p:sldId id="318" r:id="rId17"/>
    <p:sldId id="319" r:id="rId18"/>
    <p:sldId id="323" r:id="rId19"/>
    <p:sldId id="320" r:id="rId20"/>
    <p:sldId id="321" r:id="rId21"/>
    <p:sldId id="324" r:id="rId22"/>
    <p:sldId id="325" r:id="rId23"/>
    <p:sldId id="327" r:id="rId24"/>
    <p:sldId id="328" r:id="rId25"/>
    <p:sldId id="329" r:id="rId26"/>
    <p:sldId id="330" r:id="rId27"/>
    <p:sldId id="331" r:id="rId28"/>
    <p:sldId id="333" r:id="rId29"/>
    <p:sldId id="332" r:id="rId30"/>
    <p:sldId id="326" r:id="rId31"/>
    <p:sldId id="334" r:id="rId32"/>
    <p:sldId id="339" r:id="rId33"/>
    <p:sldId id="342" r:id="rId34"/>
    <p:sldId id="335" r:id="rId35"/>
    <p:sldId id="336" r:id="rId36"/>
    <p:sldId id="337" r:id="rId37"/>
    <p:sldId id="338" r:id="rId38"/>
    <p:sldId id="343" r:id="rId39"/>
    <p:sldId id="344" r:id="rId40"/>
    <p:sldId id="345" r:id="rId4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9202"/>
    <a:srgbClr val="007033"/>
    <a:srgbClr val="5EEC3C"/>
    <a:srgbClr val="FFCC66"/>
    <a:srgbClr val="990099"/>
    <a:srgbClr val="CC0099"/>
    <a:srgbClr val="6C1A00"/>
    <a:srgbClr val="00AACC"/>
    <a:srgbClr val="1D3A00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>
      <p:cViewPr varScale="1">
        <p:scale>
          <a:sx n="80" d="100"/>
          <a:sy n="80" d="100"/>
        </p:scale>
        <p:origin x="896" y="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6F4E8-9666-4639-B53D-BEAE413CB7E6}" type="datetimeFigureOut">
              <a:rPr lang="en-US" smtClean="0"/>
              <a:t>12/4/2023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33A5E-831E-44E9-9369-2240D68476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413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07080" y="2571750"/>
            <a:ext cx="7635250" cy="13743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1350110"/>
            <a:ext cx="8093365" cy="122164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FE920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4DB05613-D0E8-46FD-856A-ADC6FBAA3F9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8470"/>
            <a:ext cx="8246070" cy="91623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FE920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350110"/>
            <a:ext cx="8246070" cy="3512212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5" y="433880"/>
            <a:ext cx="656631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E920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044700"/>
            <a:ext cx="6566315" cy="3511061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8470"/>
            <a:ext cx="7940659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FE920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48110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196093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48110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96093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12/4/2023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E04209-DEBC-40FA-987E-F4B99B2DC4D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C5FDD-0F30-B60A-C5C7-06CB0DFEB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D3BD7-22A5-4B3D-8775-73E82A5DA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 rtl="1">
              <a:buNone/>
            </a:pPr>
            <a:r>
              <a:rPr lang="ar-SA" sz="6000" dirty="0">
                <a:cs typeface="B Titr" panose="00000700000000000000" pitchFamily="2" charset="-78"/>
              </a:rPr>
              <a:t>چالشهای حقوق مالکیت فکری </a:t>
            </a:r>
            <a:r>
              <a:rPr lang="fa-IR" sz="6000" dirty="0">
                <a:cs typeface="B Titr" panose="00000700000000000000" pitchFamily="2" charset="-78"/>
              </a:rPr>
              <a:t>پلتفرمها</a:t>
            </a:r>
            <a:endParaRPr lang="en-US" sz="3200" b="1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solidFill>
                <a:srgbClr val="FF0000"/>
              </a:solidFill>
            </a:endParaRPr>
          </a:p>
          <a:p>
            <a:pPr algn="ctr" rtl="1"/>
            <a:endParaRPr lang="en-US" b="1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r>
              <a:rPr lang="fa-IR" sz="2800" b="1" dirty="0">
                <a:solidFill>
                  <a:srgbClr val="FE9202"/>
                </a:solidFill>
                <a:cs typeface="B Lotus" panose="00000400000000000000" pitchFamily="2" charset="-78"/>
              </a:rPr>
              <a:t>از سلسله نشستهای حقوق پلتفرمها</a:t>
            </a:r>
            <a:endParaRPr lang="en-US" sz="2800" b="1" dirty="0">
              <a:solidFill>
                <a:srgbClr val="FE9202"/>
              </a:solidFill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br>
              <a:rPr lang="fa-IR" sz="2800" b="1" dirty="0">
                <a:solidFill>
                  <a:srgbClr val="FE9202"/>
                </a:solidFill>
                <a:cs typeface="B Lotus" panose="00000400000000000000" pitchFamily="2" charset="-78"/>
              </a:rPr>
            </a:br>
            <a:r>
              <a:rPr lang="fa-IR" sz="2800" b="1" dirty="0">
                <a:solidFill>
                  <a:srgbClr val="FE9202"/>
                </a:solidFill>
                <a:cs typeface="B Lotus" panose="00000400000000000000" pitchFamily="2" charset="-78"/>
              </a:rPr>
              <a:t>   فانوس             14 آذر ۱۴۰۲ </a:t>
            </a:r>
          </a:p>
          <a:p>
            <a:pPr marL="0" indent="0" algn="ctr" rtl="1">
              <a:buNone/>
            </a:pPr>
            <a:endParaRPr lang="fa-IR" b="1" dirty="0">
              <a:solidFill>
                <a:srgbClr val="FE9202"/>
              </a:solidFill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r>
              <a:rPr lang="fa-IR" b="1" dirty="0">
                <a:solidFill>
                  <a:srgbClr val="FE9202"/>
                </a:solidFill>
                <a:cs typeface="B Lotus" panose="00000400000000000000" pitchFamily="2" charset="-78"/>
              </a:rPr>
              <a:t>دکتر باقر انصاری </a:t>
            </a:r>
          </a:p>
          <a:p>
            <a:pPr marL="0" indent="0" algn="ctr" rtl="1">
              <a:buNone/>
            </a:pPr>
            <a:r>
              <a:rPr lang="fa-IR" b="1" dirty="0">
                <a:solidFill>
                  <a:srgbClr val="FE9202"/>
                </a:solidFill>
                <a:cs typeface="B Lotus" panose="00000400000000000000" pitchFamily="2" charset="-78"/>
              </a:rPr>
              <a:t>حسین زند</a:t>
            </a:r>
            <a:endParaRPr lang="en-US" b="1" dirty="0">
              <a:solidFill>
                <a:srgbClr val="FE9202"/>
              </a:solidFill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82250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</a:t>
            </a:r>
            <a:b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</a:b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بارگیری</a:t>
            </a:r>
            <a: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(Download)</a:t>
            </a:r>
            <a:b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</a:br>
            <a:endParaRPr lang="fa-IR" b="1" dirty="0">
              <a:solidFill>
                <a:schemeClr val="tx1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وقوع نقض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حق نقض شده</a:t>
            </a:r>
          </a:p>
          <a:p>
            <a:pPr marL="0" indent="0" rtl="1">
              <a:buNone/>
            </a:pPr>
            <a:r>
              <a:rPr lang="en-US" sz="2000" dirty="0">
                <a:cs typeface="B Lotus" panose="00000400000000000000" pitchFamily="2" charset="-78"/>
              </a:rPr>
              <a:t>Columbia Pictures Indus., Inc. v. Fung (2013)</a:t>
            </a:r>
            <a:endParaRPr lang="fa-IR" sz="2000" dirty="0">
              <a:cs typeface="B Lotus" panose="00000400000000000000" pitchFamily="2" charset="-78"/>
            </a:endParaRPr>
          </a:p>
          <a:p>
            <a:pPr marL="0" indent="0" rtl="1">
              <a:buNone/>
            </a:pPr>
            <a:r>
              <a:rPr lang="en-US" sz="2000" dirty="0">
                <a:cs typeface="B Lotus" panose="00000400000000000000" pitchFamily="2" charset="-78"/>
              </a:rPr>
              <a:t>Dramatico Entertainment v British Sky Broadcasting  (2012) </a:t>
            </a:r>
            <a:endParaRPr lang="fa-IR" sz="2000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شخص ناقض  </a:t>
            </a:r>
          </a:p>
        </p:txBody>
      </p:sp>
    </p:spTree>
    <p:extLst>
      <p:ext uri="{BB962C8B-B14F-4D97-AF65-F5344CB8AC3E}">
        <p14:creationId xmlns:p14="http://schemas.microsoft.com/office/powerpoint/2010/main" val="1668219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b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</a:br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بارگذاری</a:t>
            </a:r>
            <a: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(Upload)</a:t>
            </a:r>
            <a:b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</a:br>
            <a:endParaRPr lang="fa-IR" b="1" dirty="0">
              <a:solidFill>
                <a:schemeClr val="tx1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77500" lnSpcReduction="2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وقوع نقض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 </a:t>
            </a:r>
          </a:p>
          <a:p>
            <a:pPr marL="0" indent="0" algn="just" rtl="1">
              <a:buNone/>
            </a:pPr>
            <a:r>
              <a:rPr lang="fa-IR" b="1" dirty="0">
                <a:cs typeface="B Lotus" panose="00000400000000000000" pitchFamily="2" charset="-78"/>
              </a:rPr>
              <a:t>2. حق نقض شده</a:t>
            </a:r>
          </a:p>
          <a:p>
            <a:pPr marL="0" indent="0" algn="just" rtl="1">
              <a:buNone/>
            </a:pPr>
            <a:r>
              <a:rPr lang="fa-IR" sz="2600" dirty="0">
                <a:cs typeface="B Lotus" panose="00000400000000000000" pitchFamily="2" charset="-78"/>
              </a:rPr>
              <a:t>الف) حق توزیع (آمریکا)</a:t>
            </a:r>
          </a:p>
          <a:p>
            <a:pPr marL="0" indent="0" algn="just" rtl="1">
              <a:buNone/>
            </a:pPr>
            <a:r>
              <a:rPr lang="fa-IR" sz="2600" dirty="0">
                <a:cs typeface="B Lotus" panose="00000400000000000000" pitchFamily="2" charset="-78"/>
              </a:rPr>
              <a:t>ب) حق ارائه به عموم (انگلستان)</a:t>
            </a:r>
          </a:p>
          <a:p>
            <a:pPr marL="0" indent="0" algn="just" rtl="1">
              <a:buNone/>
            </a:pPr>
            <a:r>
              <a:rPr lang="fa-IR" sz="2600" dirty="0">
                <a:cs typeface="B Lotus" panose="00000400000000000000" pitchFamily="2" charset="-78"/>
              </a:rPr>
              <a:t>ج) حق تکثیر (فرانسه)</a:t>
            </a:r>
          </a:p>
          <a:p>
            <a:pPr marL="0" indent="0" algn="just" rtl="1">
              <a:buNone/>
            </a:pPr>
            <a:r>
              <a:rPr lang="fa-IR" sz="2600" dirty="0">
                <a:cs typeface="B Lotus" panose="00000400000000000000" pitchFamily="2" charset="-78"/>
              </a:rPr>
              <a:t>د) حق در دسترس عموم قرار دادن (آلمان)</a:t>
            </a:r>
          </a:p>
          <a:p>
            <a:pPr marL="0" indent="0" algn="just" rtl="1">
              <a:buNone/>
            </a:pPr>
            <a:r>
              <a:rPr lang="fa-IR" sz="2600" dirty="0">
                <a:cs typeface="B Lotus" panose="00000400000000000000" pitchFamily="2" charset="-78"/>
              </a:rPr>
              <a:t>ه) ترکیبی از موارد فوق (کانادا: حق ارائه به عموم و تکثیر)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شخص ناقض  </a:t>
            </a:r>
          </a:p>
        </p:txBody>
      </p:sp>
    </p:spTree>
    <p:extLst>
      <p:ext uri="{BB962C8B-B14F-4D97-AF65-F5344CB8AC3E}">
        <p14:creationId xmlns:p14="http://schemas.microsoft.com/office/powerpoint/2010/main" val="1928358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پخش جاری</a:t>
            </a:r>
            <a: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(</a:t>
            </a:r>
            <a:r>
              <a:rPr lang="en-US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Srteaming</a:t>
            </a:r>
            <a: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) </a:t>
            </a:r>
            <a:endParaRPr lang="fa-IR" b="1" dirty="0">
              <a:solidFill>
                <a:schemeClr val="tx1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وقوع نقض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حق نقض شده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الف) حق اجرای عمومی (آمریکا)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ب) حق ارائه به عموم (اروپا)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ج) حق تکثیر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شخص ناقض </a:t>
            </a:r>
          </a:p>
        </p:txBody>
      </p:sp>
    </p:spTree>
    <p:extLst>
      <p:ext uri="{BB962C8B-B14F-4D97-AF65-F5344CB8AC3E}">
        <p14:creationId xmlns:p14="http://schemas.microsoft.com/office/powerpoint/2010/main" val="1873853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ریپینگ پخش جاری</a:t>
            </a:r>
            <a: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(Stream-ripping ) </a:t>
            </a:r>
            <a:endParaRPr lang="fa-IR" b="1" dirty="0">
              <a:solidFill>
                <a:schemeClr val="tx1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وقوع نقض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حق نقض شده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الف) حق تکثیر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ب) حق ارائه به عموم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شخص ناقض </a:t>
            </a:r>
          </a:p>
        </p:txBody>
      </p:sp>
    </p:spTree>
    <p:extLst>
      <p:ext uri="{BB962C8B-B14F-4D97-AF65-F5344CB8AC3E}">
        <p14:creationId xmlns:p14="http://schemas.microsoft.com/office/powerpoint/2010/main" val="3218396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پیوند دادن </a:t>
            </a:r>
            <a: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(Linking)</a:t>
            </a:r>
            <a:br>
              <a:rPr lang="en-US" b="1" dirty="0">
                <a:solidFill>
                  <a:srgbClr val="FF0000"/>
                </a:solidFill>
                <a:effectLst/>
                <a:cs typeface="B Lotus" panose="00000400000000000000" pitchFamily="2" charset="-78"/>
              </a:rPr>
            </a:br>
            <a:endParaRPr lang="fa-IR" b="1" dirty="0">
              <a:solidFill>
                <a:srgbClr val="FF0000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وقوع نقض (اصل آزادی پیوند دادن)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حق نقض شده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الف) حق ارائه به عموم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ب) حق تمامیت اثر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ج) حق سرپرستی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شخص ناقض </a:t>
            </a:r>
          </a:p>
        </p:txBody>
      </p:sp>
    </p:spTree>
    <p:extLst>
      <p:ext uri="{BB962C8B-B14F-4D97-AF65-F5344CB8AC3E}">
        <p14:creationId xmlns:p14="http://schemas.microsoft.com/office/powerpoint/2010/main" val="1632587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داده‌کاوی</a:t>
            </a:r>
            <a: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(Data Mining)</a:t>
            </a:r>
            <a:endParaRPr lang="fa-IR" b="1" dirty="0">
              <a:solidFill>
                <a:schemeClr val="tx1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مفهوم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وقوع نقض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حق نقض شده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الف) حق تکثیر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ب) حق اقتباس  </a:t>
            </a:r>
          </a:p>
        </p:txBody>
      </p:sp>
    </p:spTree>
    <p:extLst>
      <p:ext uri="{BB962C8B-B14F-4D97-AF65-F5344CB8AC3E}">
        <p14:creationId xmlns:p14="http://schemas.microsoft.com/office/powerpoint/2010/main" val="2387946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چالشهای نقض علامت تجاری</a:t>
            </a:r>
            <a:endParaRPr lang="fa-IR" b="1" dirty="0">
              <a:solidFill>
                <a:srgbClr val="FF0000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معاملۀ کالاها یا خدمات تقلبی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متاتگینگ (فرابرچسب‌زنی)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استفادۀ تبلیغاتی از علامت تجاری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4. اظهار نظر</a:t>
            </a:r>
          </a:p>
        </p:txBody>
      </p:sp>
    </p:spTree>
    <p:extLst>
      <p:ext uri="{BB962C8B-B14F-4D97-AF65-F5344CB8AC3E}">
        <p14:creationId xmlns:p14="http://schemas.microsoft.com/office/powerpoint/2010/main" val="4141716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معاملۀ کالاها یا خدمات تقلبی</a:t>
            </a:r>
            <a: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(Counterfeit)</a:t>
            </a:r>
            <a:endParaRPr lang="fa-IR" b="1" dirty="0">
              <a:solidFill>
                <a:srgbClr val="FF0000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fa-IR" dirty="0">
                <a:cs typeface="B Lotus" panose="00000400000000000000" pitchFamily="2" charset="-78"/>
              </a:rPr>
              <a:t>چالش اصلی: تعیین شخص ناقض</a:t>
            </a: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1. صاحب کالاها و خدمات</a:t>
            </a: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2. فروشنده یا ارائه </a:t>
            </a:r>
            <a:r>
              <a:rPr lang="fa-IR" dirty="0" err="1">
                <a:cs typeface="B Lotus" panose="00000400000000000000" pitchFamily="2" charset="-78"/>
              </a:rPr>
              <a:t>دهندۀ</a:t>
            </a:r>
            <a:r>
              <a:rPr lang="fa-IR" dirty="0">
                <a:cs typeface="B Lotus" panose="00000400000000000000" pitchFamily="2" charset="-78"/>
              </a:rPr>
              <a:t> خدمت</a:t>
            </a: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3. </a:t>
            </a:r>
            <a:r>
              <a:rPr lang="fa-IR" dirty="0" err="1">
                <a:cs typeface="B Lotus" panose="00000400000000000000" pitchFamily="2" charset="-78"/>
              </a:rPr>
              <a:t>پلتفرم</a:t>
            </a:r>
            <a:endParaRPr lang="fa-IR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4. همۀ اشخاص فوق</a:t>
            </a:r>
          </a:p>
          <a:p>
            <a:pPr marL="0" indent="0" algn="ctr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Premier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jeweler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B Zar" panose="00000400000000000000" pitchFamily="2" charset="-78"/>
              </a:rPr>
              <a:t> Tiffany &amp; Co. v eBay Inc. (2010)</a:t>
            </a:r>
            <a:endParaRPr lang="fa-IR" sz="3600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endParaRPr lang="fa-IR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0344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b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</a:b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متاتگینگ (</a:t>
            </a:r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فرابرچسب‌زنی</a:t>
            </a: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)</a:t>
            </a:r>
            <a: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 (</a:t>
            </a:r>
            <a:r>
              <a:rPr lang="en-US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Metatagging</a:t>
            </a:r>
            <a:r>
              <a:rPr lang="en-US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)</a:t>
            </a:r>
            <a:b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</a:br>
            <a:endParaRPr lang="fa-IR" b="1" dirty="0">
              <a:solidFill>
                <a:schemeClr val="tx1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مفهوم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چالش اصلی: استفاده از علامت تجاری به عنوان </a:t>
            </a:r>
            <a:r>
              <a:rPr lang="fa-IR" dirty="0" err="1">
                <a:cs typeface="B Lotus" panose="00000400000000000000" pitchFamily="2" charset="-78"/>
              </a:rPr>
              <a:t>متاتگ</a:t>
            </a:r>
            <a:r>
              <a:rPr lang="fa-IR" dirty="0">
                <a:cs typeface="B Lotus" panose="00000400000000000000" pitchFamily="2" charset="-78"/>
              </a:rPr>
              <a:t>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الف) نقض علامت تجاری (دکترین منفعت از گمراهی ابتدایی)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ب) وجود نداشتن شرایط نقض علامت تجاری </a:t>
            </a:r>
          </a:p>
        </p:txBody>
      </p:sp>
    </p:spTree>
    <p:extLst>
      <p:ext uri="{BB962C8B-B14F-4D97-AF65-F5344CB8AC3E}">
        <p14:creationId xmlns:p14="http://schemas.microsoft.com/office/powerpoint/2010/main" val="3841459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استفادۀ تبلیغاتی از علامت تجاری</a:t>
            </a:r>
            <a:endParaRPr lang="fa-IR" b="1" dirty="0">
              <a:solidFill>
                <a:srgbClr val="FF0000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مفهوم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روش استفاده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چالشها</a:t>
            </a: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الف) احراز وقوع نقض (دکترین منفعت از گمراهی ابتدایی)</a:t>
            </a:r>
          </a:p>
          <a:p>
            <a:pPr marL="0" indent="0" algn="r" rtl="1">
              <a:buNone/>
            </a:pPr>
            <a:r>
              <a:rPr lang="fa-IR" dirty="0">
                <a:cs typeface="B Lotus" panose="00000400000000000000" pitchFamily="2" charset="-78"/>
              </a:rPr>
              <a:t>ب) شخص ناقض</a:t>
            </a:r>
          </a:p>
        </p:txBody>
      </p:sp>
    </p:spTree>
    <p:extLst>
      <p:ext uri="{BB962C8B-B14F-4D97-AF65-F5344CB8AC3E}">
        <p14:creationId xmlns:p14="http://schemas.microsoft.com/office/powerpoint/2010/main" val="3087087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دسته‌بندی چالشهای حقوق مالکیت فکری در پلتفرمها</a:t>
            </a:r>
            <a:endParaRPr lang="en-US" b="1" dirty="0">
              <a:solidFill>
                <a:schemeClr val="tx1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۱. چالشهای حمایت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۲. چالشهای نقض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۳. چالشهای مسئولیت ناشی از نقض</a:t>
            </a:r>
            <a:endParaRPr lang="en-US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230209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اظهارنظر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مفهوم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چالشها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الف) نقض علامت تجاری با اظهارنظر منفی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ب) تعیین شخص ناقض </a:t>
            </a:r>
          </a:p>
        </p:txBody>
      </p:sp>
    </p:spTree>
    <p:extLst>
      <p:ext uri="{BB962C8B-B14F-4D97-AF65-F5344CB8AC3E}">
        <p14:creationId xmlns:p14="http://schemas.microsoft.com/office/powerpoint/2010/main" val="6806780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C5FDD-0F30-B60A-C5C7-06CB0DFEB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sz="4000" dirty="0">
                <a:cs typeface="B Titr" panose="00000700000000000000" pitchFamily="2" charset="-78"/>
              </a:rPr>
              <a:t>چالشهای مسئولیت ناشی از نقض حقوق مالکیت فکری</a:t>
            </a:r>
            <a:endParaRPr lang="en-US" sz="40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D3BD7-22A5-4B3D-8775-73E82A5DA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b="1" dirty="0">
                <a:cs typeface="B Lotus" panose="00000400000000000000" pitchFamily="2" charset="-78"/>
              </a:rPr>
              <a:t>۱. انواع و شرایط تحقق مسئولیت</a:t>
            </a:r>
          </a:p>
          <a:p>
            <a:pPr marL="0" indent="0" algn="ctr" rtl="1">
              <a:buNone/>
            </a:pPr>
            <a:endParaRPr lang="fa-IR" b="1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endParaRPr lang="fa-IR" b="1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r>
              <a:rPr lang="fa-IR" b="1" dirty="0">
                <a:cs typeface="B Lotus" panose="00000400000000000000" pitchFamily="2" charset="-78"/>
              </a:rPr>
              <a:t>۲. شرایط معافیت از مسئولیت</a:t>
            </a:r>
          </a:p>
          <a:p>
            <a:pPr marL="0" indent="0" algn="ctr" rtl="1">
              <a:buNone/>
            </a:pPr>
            <a:endParaRPr lang="en-US" b="1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27891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انواع مسئولیت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ناشی از فعل خود (اولیه)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ناشی از فعل غیر (ثانویه)</a:t>
            </a:r>
          </a:p>
        </p:txBody>
      </p:sp>
    </p:spTree>
    <p:extLst>
      <p:ext uri="{BB962C8B-B14F-4D97-AF65-F5344CB8AC3E}">
        <p14:creationId xmlns:p14="http://schemas.microsoft.com/office/powerpoint/2010/main" val="41624774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شرایط تحقق مسئولیت ناشی از فعل خود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موضوع تحت حمایت (اثر/ علامت تجاری)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عمل مادی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رابطۀ سببیت </a:t>
            </a:r>
          </a:p>
        </p:txBody>
      </p:sp>
    </p:spTree>
    <p:extLst>
      <p:ext uri="{BB962C8B-B14F-4D97-AF65-F5344CB8AC3E}">
        <p14:creationId xmlns:p14="http://schemas.microsoft.com/office/powerpoint/2010/main" val="28373378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مبنای مسئولیت ناشی از فعل غیر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77500" lnSpcReduction="20000"/>
          </a:bodyPr>
          <a:lstStyle/>
          <a:p>
            <a:pPr marL="514350" indent="-514350" algn="just" rtl="1">
              <a:buAutoNum type="arabicPeriod"/>
            </a:pPr>
            <a:r>
              <a:rPr lang="fa-IR" dirty="0">
                <a:cs typeface="B Lotus" panose="00000400000000000000" pitchFamily="2" charset="-78"/>
              </a:rPr>
              <a:t>مسئولیت </a:t>
            </a:r>
            <a:r>
              <a:rPr lang="fa-IR" dirty="0" err="1">
                <a:cs typeface="B Lotus" panose="00000400000000000000" pitchFamily="2" charset="-78"/>
              </a:rPr>
              <a:t>مشارکتی</a:t>
            </a:r>
            <a:r>
              <a:rPr lang="fa-IR" dirty="0">
                <a:cs typeface="B Lotus" panose="00000400000000000000" pitchFamily="2" charset="-78"/>
              </a:rPr>
              <a:t> (</a:t>
            </a:r>
            <a:r>
              <a:rPr lang="en-US" dirty="0">
                <a:cs typeface="B Lotus" panose="00000400000000000000" pitchFamily="2" charset="-78"/>
              </a:rPr>
              <a:t>Contributory</a:t>
            </a:r>
            <a:r>
              <a:rPr lang="fa-IR" dirty="0">
                <a:cs typeface="B Lotus" panose="00000400000000000000" pitchFamily="2" charset="-78"/>
              </a:rPr>
              <a:t>) (آمریکا)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مسئولیت ناشی از موقعیت مافوق (</a:t>
            </a:r>
            <a:r>
              <a:rPr lang="en-US" dirty="0">
                <a:cs typeface="B Lotus" panose="00000400000000000000" pitchFamily="2" charset="-78"/>
              </a:rPr>
              <a:t>Vicarious</a:t>
            </a:r>
            <a:r>
              <a:rPr lang="fa-IR" dirty="0">
                <a:cs typeface="B Lotus" panose="00000400000000000000" pitchFamily="2" charset="-78"/>
              </a:rPr>
              <a:t>) (آمریکا)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تجویز نقض (</a:t>
            </a:r>
            <a:r>
              <a:rPr lang="en-US" dirty="0" err="1">
                <a:cs typeface="B Lotus" panose="00000400000000000000" pitchFamily="2" charset="-78"/>
              </a:rPr>
              <a:t>Authorisation</a:t>
            </a:r>
            <a:r>
              <a:rPr lang="fa-IR" dirty="0">
                <a:cs typeface="B Lotus" panose="00000400000000000000" pitchFamily="2" charset="-78"/>
              </a:rPr>
              <a:t>) (کپی‌رایت)/ مسئولیت جانبی (</a:t>
            </a:r>
            <a:r>
              <a:rPr lang="en-US" dirty="0">
                <a:cs typeface="B Lotus" panose="00000400000000000000" pitchFamily="2" charset="-78"/>
              </a:rPr>
              <a:t>Accessorial</a:t>
            </a:r>
            <a:r>
              <a:rPr lang="fa-IR" dirty="0">
                <a:cs typeface="B Lotus" panose="00000400000000000000" pitchFamily="2" charset="-78"/>
              </a:rPr>
              <a:t>) (علامت تجاری) (انگلستان)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4. </a:t>
            </a:r>
            <a:r>
              <a:rPr lang="fa-IR" dirty="0" err="1">
                <a:cs typeface="B Lotus" panose="00000400000000000000" pitchFamily="2" charset="-78"/>
              </a:rPr>
              <a:t>وظیفۀ</a:t>
            </a:r>
            <a:r>
              <a:rPr lang="fa-IR" dirty="0">
                <a:cs typeface="B Lotus" panose="00000400000000000000" pitchFamily="2" charset="-78"/>
              </a:rPr>
              <a:t> مراقبت (فرانسه) (</a:t>
            </a:r>
            <a:r>
              <a:rPr lang="en-US" dirty="0">
                <a:cs typeface="B Lotus" panose="00000400000000000000" pitchFamily="2" charset="-78"/>
              </a:rPr>
              <a:t>Duty of Care</a:t>
            </a:r>
            <a:r>
              <a:rPr lang="fa-IR" dirty="0">
                <a:cs typeface="B Lotus" panose="00000400000000000000" pitchFamily="2" charset="-78"/>
              </a:rPr>
              <a:t>)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5. مسئولیت ناشی از مزاحمت (آلمان) (</a:t>
            </a:r>
            <a:r>
              <a:rPr lang="en-US" dirty="0">
                <a:cs typeface="B Lotus" panose="00000400000000000000" pitchFamily="2" charset="-78"/>
              </a:rPr>
              <a:t>Interferer</a:t>
            </a:r>
            <a:r>
              <a:rPr lang="fa-IR" dirty="0">
                <a:cs typeface="B Lotus" panose="00000400000000000000" pitchFamily="2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754051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شرایط تحقق مسئولیت مشارکتی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وقوع نقض اولیه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اقدام در جهت تسهیل نقض اولیه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علم واقعی یا نوعی نسبت به تسهیل نقض اولیه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965124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شرایط تحقق مسئولیت موقعیت مافوق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وقوع نقض اولیه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داشتن حق و توانایی نظارت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کسب نفع مالی مستقیم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630278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شرایط تحقق مسئولیت ناشی از تجویز نقض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وقوع نقض اولیه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علم به این که تجویز نقض در جهت نقض کپی‌رایت است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رابطۀ سببیت بین تجویز نقض و وقوع نقض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95776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شرایط تحقق مسئولیت جانبی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وقوع نقض اولیه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علم به این که اقدام او منجر به نقض علامت تجاری می‌شود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کمک به وقوع نقض علامت تجاری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152493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شرایط تحقق شرایط مسئولیت ناشی از مزاحمت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وقوع نقض اولیه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کمک ثالث به نقض اولیه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امکان پیشگیری از نقض و امتناع از آن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4. رابطۀ سببیت بین کمک ثالث و وقوع نقض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8734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C5FDD-0F30-B60A-C5C7-06CB0DFEB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4000" dirty="0">
                <a:cs typeface="B Titr" panose="00000700000000000000" pitchFamily="2" charset="-78"/>
              </a:rPr>
              <a:t>چالشهای حمایت از حقوق مالکیت فکری </a:t>
            </a:r>
            <a:endParaRPr lang="en-US" sz="4000" dirty="0">
              <a:cs typeface="B Titr" panose="000007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D3BD7-22A5-4B3D-8775-73E82A5DA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۱. محتوای رقمی (دیجیتال) </a:t>
            </a:r>
            <a:r>
              <a:rPr lang="fa-IR" dirty="0" err="1">
                <a:cs typeface="B Lotus" panose="00000400000000000000" pitchFamily="2" charset="-78"/>
              </a:rPr>
              <a:t>کاربرپدید</a:t>
            </a:r>
            <a:r>
              <a:rPr lang="fa-IR" dirty="0">
                <a:cs typeface="B Lotus" panose="00000400000000000000" pitchFamily="2" charset="-78"/>
              </a:rPr>
              <a:t> (</a:t>
            </a:r>
            <a:r>
              <a:rPr lang="en-US" dirty="0">
                <a:cs typeface="B Lotus" panose="00000400000000000000" pitchFamily="2" charset="-78"/>
              </a:rPr>
              <a:t>User-Generated Content</a:t>
            </a:r>
            <a:r>
              <a:rPr lang="fa-IR" dirty="0">
                <a:cs typeface="B Lotus" panose="00000400000000000000" pitchFamily="2" charset="-78"/>
              </a:rPr>
              <a:t>)</a:t>
            </a:r>
          </a:p>
          <a:p>
            <a:pPr marL="0" indent="0" algn="ctr" rtl="1">
              <a:buNone/>
            </a:pPr>
            <a:endParaRPr lang="fa-IR" b="1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۲. </a:t>
            </a:r>
            <a:r>
              <a:rPr lang="fa-IR" dirty="0" err="1">
                <a:cs typeface="B Lotus" panose="00000400000000000000" pitchFamily="2" charset="-78"/>
              </a:rPr>
              <a:t>تصویرنگارها</a:t>
            </a:r>
            <a:r>
              <a:rPr lang="fa-IR" dirty="0">
                <a:cs typeface="B Lotus" panose="00000400000000000000" pitchFamily="2" charset="-78"/>
              </a:rPr>
              <a:t> (</a:t>
            </a:r>
            <a:r>
              <a:rPr lang="en-US" dirty="0">
                <a:cs typeface="B Lotus" panose="00000400000000000000" pitchFamily="2" charset="-78"/>
              </a:rPr>
              <a:t>pictograph</a:t>
            </a:r>
            <a:r>
              <a:rPr lang="fa-IR" dirty="0">
                <a:cs typeface="B Lotus" panose="00000400000000000000" pitchFamily="2" charset="-78"/>
              </a:rPr>
              <a:t>)</a:t>
            </a:r>
            <a:endParaRPr lang="en-US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endParaRPr lang="en-US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3. سایر چالشها</a:t>
            </a:r>
          </a:p>
          <a:p>
            <a:pPr marL="0" indent="0" algn="ctr" rtl="1">
              <a:buNone/>
            </a:pPr>
            <a:endParaRPr lang="en-US" b="1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604211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معافیت از مسئولیت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مسئولیت ناشی از فعل خود (اولیه)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مسئولیت ناشی از فعل غیر (ثانویه)</a:t>
            </a:r>
          </a:p>
        </p:txBody>
      </p:sp>
    </p:spTree>
    <p:extLst>
      <p:ext uri="{BB962C8B-B14F-4D97-AF65-F5344CB8AC3E}">
        <p14:creationId xmlns:p14="http://schemas.microsoft.com/office/powerpoint/2010/main" val="17201598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شرایط معافیت پلتفرمها از مسئولیت ناشی از فعل خود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قاعدۀ عمومی: طبق مستثنیات حقوق مادی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</a:t>
            </a:r>
            <a:r>
              <a:rPr lang="fa-IR" dirty="0" err="1">
                <a:cs typeface="B Lotus" panose="00000400000000000000" pitchFamily="2" charset="-78"/>
              </a:rPr>
              <a:t>استثنائات</a:t>
            </a:r>
            <a:r>
              <a:rPr lang="fa-IR" dirty="0">
                <a:cs typeface="B Lotus" panose="00000400000000000000" pitchFamily="2" charset="-78"/>
              </a:rPr>
              <a:t> دستورالعمل بازار رقمی (دیجیتال) واحد (2019)</a:t>
            </a:r>
          </a:p>
        </p:txBody>
      </p:sp>
    </p:spTree>
    <p:extLst>
      <p:ext uri="{BB962C8B-B14F-4D97-AF65-F5344CB8AC3E}">
        <p14:creationId xmlns:p14="http://schemas.microsoft.com/office/powerpoint/2010/main" val="8856869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مادۀ 17 دستورالعمل بازار رقمی (دیجیتال) واحد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موضوع: </a:t>
            </a:r>
            <a:r>
              <a:rPr lang="fa-IR" dirty="0" err="1">
                <a:cs typeface="B Lotus" panose="00000400000000000000" pitchFamily="2" charset="-78"/>
              </a:rPr>
              <a:t>پلتفرمهای</a:t>
            </a:r>
            <a:r>
              <a:rPr lang="fa-IR" dirty="0">
                <a:cs typeface="B Lotus" panose="00000400000000000000" pitchFamily="2" charset="-78"/>
              </a:rPr>
              <a:t> به اشتراک گذاری محتوای برخط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اقدام: </a:t>
            </a:r>
            <a:r>
              <a:rPr lang="fa-IR" dirty="0" err="1">
                <a:cs typeface="B Lotus" panose="00000400000000000000" pitchFamily="2" charset="-78"/>
              </a:rPr>
              <a:t>ارائۀ</a:t>
            </a:r>
            <a:r>
              <a:rPr lang="fa-IR" dirty="0">
                <a:cs typeface="B Lotus" panose="00000400000000000000" pitchFamily="2" charset="-78"/>
              </a:rPr>
              <a:t> محتواهای تحت حمایت کپی‌رایت به عموم</a:t>
            </a:r>
          </a:p>
          <a:p>
            <a:pPr marL="0" indent="0" algn="just" rtl="1">
              <a:buNone/>
            </a:pPr>
            <a:endParaRPr lang="fa-IR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شرایط معافیت: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الف) </a:t>
            </a:r>
            <a:r>
              <a:rPr lang="fa-IR" dirty="0" err="1">
                <a:cs typeface="B Lotus" panose="00000400000000000000" pitchFamily="2" charset="-78"/>
              </a:rPr>
              <a:t>پلتفرم</a:t>
            </a:r>
            <a:r>
              <a:rPr lang="fa-IR" dirty="0">
                <a:cs typeface="B Lotus" panose="00000400000000000000" pitchFamily="2" charset="-78"/>
              </a:rPr>
              <a:t> بیشترین تلاش خود را جهت کسب اجازه کرده باشد؛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ب) </a:t>
            </a:r>
            <a:r>
              <a:rPr lang="fa-IR" dirty="0" err="1">
                <a:cs typeface="B Lotus" panose="00000400000000000000" pitchFamily="2" charset="-78"/>
              </a:rPr>
              <a:t>پلتفرم</a:t>
            </a:r>
            <a:r>
              <a:rPr lang="fa-IR" dirty="0">
                <a:cs typeface="B Lotus" panose="00000400000000000000" pitchFamily="2" charset="-78"/>
              </a:rPr>
              <a:t> بیشترین تلاش خود را برای اطمینان از این که آثار تحت حمایت در دسترس نیستند انجام داده باشد و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پ)  </a:t>
            </a:r>
            <a:r>
              <a:rPr lang="fa-IR" dirty="0" err="1">
                <a:cs typeface="B Lotus" panose="00000400000000000000" pitchFamily="2" charset="-78"/>
              </a:rPr>
              <a:t>سکو</a:t>
            </a:r>
            <a:r>
              <a:rPr lang="fa-IR" dirty="0">
                <a:cs typeface="B Lotus" panose="00000400000000000000" pitchFamily="2" charset="-78"/>
              </a:rPr>
              <a:t> پس از دریافت </a:t>
            </a:r>
            <a:r>
              <a:rPr lang="fa-IR" dirty="0" err="1">
                <a:cs typeface="B Lotus" panose="00000400000000000000" pitchFamily="2" charset="-78"/>
              </a:rPr>
              <a:t>اخطاریۀ</a:t>
            </a:r>
            <a:r>
              <a:rPr lang="fa-IR" dirty="0">
                <a:cs typeface="B Lotus" panose="00000400000000000000" pitchFamily="2" charset="-78"/>
              </a:rPr>
              <a:t> مستدل و کافی از دارندگان حقوق، به سرعت اقدام به غیرفعال کردن دسترسی یا حذف موضوع </a:t>
            </a:r>
            <a:r>
              <a:rPr lang="fa-IR" dirty="0" err="1">
                <a:cs typeface="B Lotus" panose="00000400000000000000" pitchFamily="2" charset="-78"/>
              </a:rPr>
              <a:t>اخطاریه</a:t>
            </a:r>
            <a:r>
              <a:rPr lang="fa-IR" dirty="0">
                <a:cs typeface="B Lotus" panose="00000400000000000000" pitchFamily="2" charset="-78"/>
              </a:rPr>
              <a:t> خود کرده و بیشترین تلاش خود را برای جلوگیری از </a:t>
            </a:r>
            <a:r>
              <a:rPr lang="fa-IR" dirty="0" err="1">
                <a:cs typeface="B Lotus" panose="00000400000000000000" pitchFamily="2" charset="-78"/>
              </a:rPr>
              <a:t>بارگذاری‌های</a:t>
            </a:r>
            <a:r>
              <a:rPr lang="fa-IR" dirty="0">
                <a:cs typeface="B Lotus" panose="00000400000000000000" pitchFamily="2" charset="-78"/>
              </a:rPr>
              <a:t> بعدی آنها به کار گرفته باشد. </a:t>
            </a:r>
          </a:p>
        </p:txBody>
      </p:sp>
    </p:spTree>
    <p:extLst>
      <p:ext uri="{BB962C8B-B14F-4D97-AF65-F5344CB8AC3E}">
        <p14:creationId xmlns:p14="http://schemas.microsoft.com/office/powerpoint/2010/main" val="22781121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مادۀ</a:t>
            </a: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4 دستورالعمل بازار رقمی (دیجیتال) واحد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موضوع: داده کاوی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اقدام: تکثیر یا استخراج از آثار یا دیگر موضوعات تحت حمایت به هدف داده کاوی </a:t>
            </a:r>
          </a:p>
          <a:p>
            <a:pPr marL="0" indent="0" algn="just" rtl="1">
              <a:buNone/>
            </a:pPr>
            <a:endParaRPr lang="fa-IR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شرایط معافیت: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الف) آثار یا موضوعات تحت حمایت به طور قانونی در دسترس باشند.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ب) تکثیر و </a:t>
            </a:r>
            <a:r>
              <a:rPr lang="fa-IR" dirty="0" err="1">
                <a:cs typeface="B Lotus" panose="00000400000000000000" pitchFamily="2" charset="-78"/>
              </a:rPr>
              <a:t>استخراجهای</a:t>
            </a:r>
            <a:r>
              <a:rPr lang="fa-IR" dirty="0">
                <a:cs typeface="B Lotus" panose="00000400000000000000" pitchFamily="2" charset="-78"/>
              </a:rPr>
              <a:t> صورت گرفته تا زمانی که برای داده‌کاوی ضروری است </a:t>
            </a:r>
            <a:r>
              <a:rPr lang="fa-IR" dirty="0" err="1">
                <a:cs typeface="B Lotus" panose="00000400000000000000" pitchFamily="2" charset="-78"/>
              </a:rPr>
              <a:t>نگه‌داری</a:t>
            </a:r>
            <a:r>
              <a:rPr lang="fa-IR" dirty="0">
                <a:cs typeface="B Lotus" panose="00000400000000000000" pitchFamily="2" charset="-78"/>
              </a:rPr>
              <a:t> شوند.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پ) استفاده از آثار یا موضوعات تحت حمایت از جانب </a:t>
            </a:r>
            <a:r>
              <a:rPr lang="fa-IR" dirty="0" err="1">
                <a:cs typeface="B Lotus" panose="00000400000000000000" pitchFamily="2" charset="-78"/>
              </a:rPr>
              <a:t>دارندۀ</a:t>
            </a:r>
            <a:r>
              <a:rPr lang="fa-IR" dirty="0">
                <a:cs typeface="B Lotus" panose="00000400000000000000" pitchFamily="2" charset="-78"/>
              </a:rPr>
              <a:t> حقوق به نحو آشکار و به روشی مناسب مورد محافظت قرار نگرفته باشد. </a:t>
            </a:r>
          </a:p>
        </p:txBody>
      </p:sp>
    </p:spTree>
    <p:extLst>
      <p:ext uri="{BB962C8B-B14F-4D97-AF65-F5344CB8AC3E}">
        <p14:creationId xmlns:p14="http://schemas.microsoft.com/office/powerpoint/2010/main" val="10761468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شرایط معافیت پلتفرمها از مسئولیت ناشی از فعل غیر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تقسیم بندی پلتفرمها:</a:t>
            </a: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الف) مجرای صرف (</a:t>
            </a:r>
            <a:r>
              <a:rPr lang="en-US" dirty="0">
                <a:cs typeface="B Lotus" panose="00000400000000000000" pitchFamily="2" charset="-78"/>
              </a:rPr>
              <a:t>Mere Conduit</a:t>
            </a:r>
            <a:r>
              <a:rPr lang="fa-IR" dirty="0">
                <a:cs typeface="B Lotus" panose="00000400000000000000" pitchFamily="2" charset="-78"/>
              </a:rPr>
              <a:t>)</a:t>
            </a: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ب) ذخیره  موقت (کشینگ) (</a:t>
            </a:r>
            <a:r>
              <a:rPr lang="en-US" dirty="0">
                <a:cs typeface="B Lotus" panose="00000400000000000000" pitchFamily="2" charset="-78"/>
              </a:rPr>
              <a:t>Caching</a:t>
            </a:r>
            <a:r>
              <a:rPr lang="fa-IR" dirty="0">
                <a:cs typeface="B Lotus" panose="00000400000000000000" pitchFamily="2" charset="-78"/>
              </a:rPr>
              <a:t>)</a:t>
            </a: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ج) میزبان (</a:t>
            </a:r>
            <a:r>
              <a:rPr lang="en-US" dirty="0">
                <a:cs typeface="B Lotus" panose="00000400000000000000" pitchFamily="2" charset="-78"/>
              </a:rPr>
              <a:t>Host</a:t>
            </a:r>
            <a:r>
              <a:rPr lang="fa-IR" dirty="0">
                <a:cs typeface="B Lotus" panose="00000400000000000000" pitchFamily="2" charset="-78"/>
              </a:rPr>
              <a:t>)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رویکردها: </a:t>
            </a: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الف) آمریکا </a:t>
            </a: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ب) اروپا</a:t>
            </a:r>
          </a:p>
        </p:txBody>
      </p:sp>
    </p:spTree>
    <p:extLst>
      <p:ext uri="{BB962C8B-B14F-4D97-AF65-F5344CB8AC3E}">
        <p14:creationId xmlns:p14="http://schemas.microsoft.com/office/powerpoint/2010/main" val="28867213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شرایط معافیت </a:t>
            </a:r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پلتفرمهای</a:t>
            </a: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مجرای صرف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آغاز فرآیند انتقال محتوا از سوی شخصی غیر از </a:t>
            </a:r>
            <a:r>
              <a:rPr lang="fa-IR" dirty="0" err="1">
                <a:cs typeface="B Lotus" panose="00000400000000000000" pitchFamily="2" charset="-78"/>
              </a:rPr>
              <a:t>پلتفرم</a:t>
            </a: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عدم دخالت </a:t>
            </a:r>
            <a:r>
              <a:rPr lang="fa-IR" dirty="0" err="1">
                <a:cs typeface="B Lotus" panose="00000400000000000000" pitchFamily="2" charset="-78"/>
              </a:rPr>
              <a:t>پلتفرم</a:t>
            </a:r>
            <a:r>
              <a:rPr lang="fa-IR" dirty="0">
                <a:cs typeface="B Lotus" panose="00000400000000000000" pitchFamily="2" charset="-78"/>
              </a:rPr>
              <a:t> در انتخاب محتوا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عدم انتخاب دریافت </a:t>
            </a:r>
            <a:r>
              <a:rPr lang="fa-IR" dirty="0" err="1">
                <a:cs typeface="B Lotus" panose="00000400000000000000" pitchFamily="2" charset="-78"/>
              </a:rPr>
              <a:t>کنندگان</a:t>
            </a:r>
            <a:r>
              <a:rPr lang="fa-IR" dirty="0">
                <a:cs typeface="B Lotus" panose="00000400000000000000" pitchFamily="2" charset="-78"/>
              </a:rPr>
              <a:t> اطلاعات از سوی </a:t>
            </a:r>
            <a:r>
              <a:rPr lang="fa-IR" dirty="0" err="1">
                <a:cs typeface="B Lotus" panose="00000400000000000000" pitchFamily="2" charset="-78"/>
              </a:rPr>
              <a:t>پلتفرم</a:t>
            </a: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4. باقی </a:t>
            </a:r>
            <a:r>
              <a:rPr lang="fa-IR" dirty="0" err="1">
                <a:cs typeface="B Lotus" panose="00000400000000000000" pitchFamily="2" charset="-78"/>
              </a:rPr>
              <a:t>نماندن</a:t>
            </a:r>
            <a:r>
              <a:rPr lang="fa-IR" dirty="0">
                <a:cs typeface="B Lotus" panose="00000400000000000000" pitchFamily="2" charset="-78"/>
              </a:rPr>
              <a:t> کپی‌های ایجاد شده در جریان انتقال محتوا بیش از مدت زمان ضروری در </a:t>
            </a:r>
            <a:r>
              <a:rPr lang="fa-IR" dirty="0" err="1">
                <a:cs typeface="B Lotus" panose="00000400000000000000" pitchFamily="2" charset="-78"/>
              </a:rPr>
              <a:t>پلتفرم</a:t>
            </a: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5. انتقال محتوا بدون جرح و تعدیل </a:t>
            </a:r>
          </a:p>
        </p:txBody>
      </p:sp>
    </p:spTree>
    <p:extLst>
      <p:ext uri="{BB962C8B-B14F-4D97-AF65-F5344CB8AC3E}">
        <p14:creationId xmlns:p14="http://schemas.microsoft.com/office/powerpoint/2010/main" val="30222931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شرایط معافیت </a:t>
            </a:r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ذخیرۀ</a:t>
            </a: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موقت در </a:t>
            </a:r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پلتفرمها</a:t>
            </a: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70000" lnSpcReduction="2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در دسترس قرار گرفتن محتوا از جانب </a:t>
            </a: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اشخاصی غیر از </a:t>
            </a:r>
            <a:r>
              <a:rPr lang="fa-IR" dirty="0" err="1">
                <a:latin typeface="Calibri" panose="020F0502020204030204" pitchFamily="34" charset="0"/>
                <a:cs typeface="B Zar" panose="00000400000000000000" pitchFamily="2" charset="-78"/>
              </a:rPr>
              <a:t>پلتفرم</a:t>
            </a:r>
            <a:endParaRPr lang="fa-IR" dirty="0">
              <a:latin typeface="Calibri" panose="020F0502020204030204" pitchFamily="34" charset="0"/>
              <a:cs typeface="B Zar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انتقال محتوا </a:t>
            </a: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از طریق سامانه متعلق به </a:t>
            </a:r>
            <a:r>
              <a:rPr lang="fa-IR" dirty="0" err="1">
                <a:latin typeface="Calibri" panose="020F0502020204030204" pitchFamily="34" charset="0"/>
                <a:cs typeface="B Zar" panose="00000400000000000000" pitchFamily="2" charset="-78"/>
              </a:rPr>
              <a:t>سکو</a:t>
            </a: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 از شخصی به شخص دیگر</a:t>
            </a:r>
          </a:p>
          <a:p>
            <a:pPr marL="0" indent="0" algn="just" rtl="1">
              <a:buNone/>
            </a:pP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3. انتقال محتوا به هدایت شخصی که ان را در دسترس قرار داده است</a:t>
            </a:r>
          </a:p>
          <a:p>
            <a:pPr marL="0" indent="0" algn="just" rtl="1">
              <a:buNone/>
            </a:pP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4. </a:t>
            </a:r>
            <a:r>
              <a:rPr lang="fa-IR" dirty="0" err="1">
                <a:latin typeface="Calibri" panose="020F0502020204030204" pitchFamily="34" charset="0"/>
                <a:cs typeface="B Zar" panose="00000400000000000000" pitchFamily="2" charset="-78"/>
              </a:rPr>
              <a:t>ذخیرۀ</a:t>
            </a: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 محتوا از طریق فرآیند فنی خودکار؛ به هدف در دسترس قراردادن آن برای کاربران </a:t>
            </a:r>
          </a:p>
          <a:p>
            <a:pPr marL="0" indent="0" algn="just" rtl="1">
              <a:buNone/>
            </a:pP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5. انتقال محتوا بدون جرح و تعدیل</a:t>
            </a:r>
          </a:p>
          <a:p>
            <a:pPr marL="0" indent="0" algn="just" rtl="1">
              <a:buNone/>
            </a:pP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6. عدم ایجاد مزاحمت از جانب </a:t>
            </a:r>
            <a:r>
              <a:rPr lang="fa-IR" dirty="0" err="1">
                <a:latin typeface="Calibri" panose="020F0502020204030204" pitchFamily="34" charset="0"/>
                <a:cs typeface="B Zar" panose="00000400000000000000" pitchFamily="2" charset="-78"/>
              </a:rPr>
              <a:t>سکو</a:t>
            </a: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 در برقراری ارتباط</a:t>
            </a:r>
          </a:p>
          <a:p>
            <a:pPr marL="0" indent="0" algn="just" rtl="1">
              <a:buNone/>
            </a:pP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7. رعایت شرایطی که انتقال </a:t>
            </a:r>
            <a:r>
              <a:rPr lang="fa-IR" dirty="0" err="1">
                <a:latin typeface="Calibri" panose="020F0502020204030204" pitchFamily="34" charset="0"/>
                <a:cs typeface="B Zar" panose="00000400000000000000" pitchFamily="2" charset="-78"/>
              </a:rPr>
              <a:t>دهندۀ</a:t>
            </a: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 محتوا برای دسترسی به آن گذاشته است؛ مثل پرداخت پول یا وارد کردن رمز عبور</a:t>
            </a:r>
          </a:p>
          <a:p>
            <a:pPr marL="0" indent="0" algn="just" rtl="1">
              <a:buNone/>
            </a:pP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8. اقدام فوری جهت حذف محتوا یا غیرممکن کردن دسترسی به آن در جایی که انتقال </a:t>
            </a:r>
            <a:r>
              <a:rPr lang="fa-IR" dirty="0" err="1">
                <a:latin typeface="Calibri" panose="020F0502020204030204" pitchFamily="34" charset="0"/>
                <a:cs typeface="B Zar" panose="00000400000000000000" pitchFamily="2" charset="-78"/>
              </a:rPr>
              <a:t>دهندۀ</a:t>
            </a: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 محتوا بدون </a:t>
            </a:r>
            <a:r>
              <a:rPr lang="fa-IR" dirty="0" err="1">
                <a:latin typeface="Calibri" panose="020F0502020204030204" pitchFamily="34" charset="0"/>
                <a:cs typeface="B Zar" panose="00000400000000000000" pitchFamily="2" charset="-78"/>
              </a:rPr>
              <a:t>اجازۀ</a:t>
            </a:r>
            <a:r>
              <a:rPr lang="fa-IR" dirty="0">
                <a:latin typeface="Calibri" panose="020F0502020204030204" pitchFamily="34" charset="0"/>
                <a:cs typeface="B Zar" panose="00000400000000000000" pitchFamily="2" charset="-78"/>
              </a:rPr>
              <a:t> دارندۀ کپی‌رایت آن را در دسترس دیگران قرار داد است. </a:t>
            </a:r>
            <a:endParaRPr lang="fa-IR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462673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شرایط معافیت </a:t>
            </a:r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پلتفرمهای</a:t>
            </a: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میزبان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عدم آگاهی </a:t>
            </a:r>
            <a:r>
              <a:rPr lang="fa-IR" dirty="0" err="1">
                <a:cs typeface="B Lotus" panose="00000400000000000000" pitchFamily="2" charset="-78"/>
              </a:rPr>
              <a:t>پلتفرم</a:t>
            </a:r>
            <a:r>
              <a:rPr lang="fa-IR" dirty="0">
                <a:cs typeface="B Lotus" panose="00000400000000000000" pitchFamily="2" charset="-78"/>
              </a:rPr>
              <a:t> از وجود محتوای ناقض حق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حذف فوری محتوا یا جلوگیری فوری از دسترسی به آن به محض آگاهی از وجود محتوای ناقض حق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</a:t>
            </a:r>
            <a:r>
              <a:rPr lang="fa-IR" dirty="0" err="1">
                <a:cs typeface="B Lotus" panose="00000400000000000000" pitchFamily="2" charset="-78"/>
              </a:rPr>
              <a:t>نبردن</a:t>
            </a:r>
            <a:r>
              <a:rPr lang="fa-IR" dirty="0">
                <a:cs typeface="B Lotus" panose="00000400000000000000" pitchFamily="2" charset="-78"/>
              </a:rPr>
              <a:t> نفع مالی مستقیم از محتوای ناقض در </a:t>
            </a:r>
            <a:r>
              <a:rPr lang="fa-IR" dirty="0" err="1">
                <a:cs typeface="B Lotus" panose="00000400000000000000" pitchFamily="2" charset="-78"/>
              </a:rPr>
              <a:t>مواردی</a:t>
            </a:r>
            <a:r>
              <a:rPr lang="fa-IR" dirty="0">
                <a:cs typeface="B Lotus" panose="00000400000000000000" pitchFamily="2" charset="-78"/>
              </a:rPr>
              <a:t> که </a:t>
            </a:r>
            <a:r>
              <a:rPr lang="fa-IR" dirty="0" err="1">
                <a:cs typeface="B Lotus" panose="00000400000000000000" pitchFamily="2" charset="-78"/>
              </a:rPr>
              <a:t>پلتفرم</a:t>
            </a:r>
            <a:r>
              <a:rPr lang="fa-IR" dirty="0">
                <a:cs typeface="B Lotus" panose="00000400000000000000" pitchFamily="2" charset="-78"/>
              </a:rPr>
              <a:t> حق و توانایی کنترل بر  محتوای ناقض را دارد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د) اقدام فوری جهت حذف محتوا یا جلوگیری از دسترسی به آن به محض دریافت </a:t>
            </a:r>
            <a:r>
              <a:rPr lang="fa-IR" dirty="0" err="1">
                <a:cs typeface="B Lotus" panose="00000400000000000000" pitchFamily="2" charset="-78"/>
              </a:rPr>
              <a:t>اخطاریۀ</a:t>
            </a:r>
            <a:r>
              <a:rPr lang="fa-IR" dirty="0">
                <a:cs typeface="B Lotus" panose="00000400000000000000" pitchFamily="2" charset="-78"/>
              </a:rPr>
              <a:t> نقض حق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350007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معافیت </a:t>
            </a:r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پلتفرمها</a:t>
            </a: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از مسئولیت ناشی از فعل غیر در حقوق ایران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</a:t>
            </a:r>
            <a:r>
              <a:rPr lang="fa-IR" dirty="0" err="1">
                <a:cs typeface="B Lotus" panose="00000400000000000000" pitchFamily="2" charset="-78"/>
              </a:rPr>
              <a:t>مادۀ</a:t>
            </a:r>
            <a:r>
              <a:rPr lang="fa-IR" dirty="0">
                <a:cs typeface="B Lotus" panose="00000400000000000000" pitchFamily="2" charset="-78"/>
              </a:rPr>
              <a:t> 63 قانون تجارت الکترونیکی، «اعمال موقت </a:t>
            </a:r>
            <a:r>
              <a:rPr lang="fa-IR" dirty="0" err="1">
                <a:cs typeface="B Lotus" panose="00000400000000000000" pitchFamily="2" charset="-78"/>
              </a:rPr>
              <a:t>تكثیر</a:t>
            </a:r>
            <a:r>
              <a:rPr lang="fa-IR" dirty="0">
                <a:cs typeface="B Lotus" panose="00000400000000000000" pitchFamily="2" charset="-78"/>
              </a:rPr>
              <a:t>، اجرا و توزیع اثر که جزء </a:t>
            </a:r>
            <a:r>
              <a:rPr lang="fa-IR" dirty="0" err="1">
                <a:cs typeface="B Lotus" panose="00000400000000000000" pitchFamily="2" charset="-78"/>
              </a:rPr>
              <a:t>لاینفك</a:t>
            </a:r>
            <a:r>
              <a:rPr lang="fa-IR" dirty="0">
                <a:cs typeface="B Lotus" panose="00000400000000000000" pitchFamily="2" charset="-78"/>
              </a:rPr>
              <a:t> </a:t>
            </a:r>
            <a:r>
              <a:rPr lang="fa-IR" dirty="0" err="1">
                <a:cs typeface="B Lotus" panose="00000400000000000000" pitchFamily="2" charset="-78"/>
              </a:rPr>
              <a:t>فراگرد</a:t>
            </a:r>
            <a:r>
              <a:rPr lang="fa-IR" dirty="0">
                <a:cs typeface="B Lotus" panose="00000400000000000000" pitchFamily="2" charset="-78"/>
              </a:rPr>
              <a:t> </a:t>
            </a:r>
            <a:r>
              <a:rPr lang="fa-IR" dirty="0" err="1">
                <a:cs typeface="B Lotus" panose="00000400000000000000" pitchFamily="2" charset="-78"/>
              </a:rPr>
              <a:t>فني</a:t>
            </a:r>
            <a:r>
              <a:rPr lang="fa-IR" dirty="0">
                <a:cs typeface="B Lotus" panose="00000400000000000000" pitchFamily="2" charset="-78"/>
              </a:rPr>
              <a:t> پردازش داده پیام در </a:t>
            </a:r>
            <a:r>
              <a:rPr lang="fa-IR" dirty="0" err="1">
                <a:cs typeface="B Lotus" panose="00000400000000000000" pitchFamily="2" charset="-78"/>
              </a:rPr>
              <a:t>شبکه‌هاست</a:t>
            </a:r>
            <a:r>
              <a:rPr lang="fa-IR" dirty="0">
                <a:cs typeface="B Lotus" panose="00000400000000000000" pitchFamily="2" charset="-78"/>
              </a:rPr>
              <a:t> از شمول </a:t>
            </a:r>
            <a:r>
              <a:rPr lang="fa-IR" dirty="0" err="1">
                <a:cs typeface="B Lotus" panose="00000400000000000000" pitchFamily="2" charset="-78"/>
              </a:rPr>
              <a:t>مقررۀ</a:t>
            </a:r>
            <a:r>
              <a:rPr lang="fa-IR" dirty="0">
                <a:cs typeface="B Lotus" panose="00000400000000000000" pitchFamily="2" charset="-78"/>
              </a:rPr>
              <a:t> فوق </a:t>
            </a:r>
            <a:r>
              <a:rPr lang="fa-IR" sz="2000" dirty="0">
                <a:cs typeface="B Lotus" panose="00000400000000000000" pitchFamily="2" charset="-78"/>
              </a:rPr>
              <a:t>(</a:t>
            </a:r>
            <a:r>
              <a:rPr lang="fa-IR" sz="2000" dirty="0" err="1">
                <a:cs typeface="B Lotus" panose="00000400000000000000" pitchFamily="2" charset="-78"/>
              </a:rPr>
              <a:t>مادۀ</a:t>
            </a:r>
            <a:r>
              <a:rPr lang="fa-IR" sz="2000" dirty="0">
                <a:cs typeface="B Lotus" panose="00000400000000000000" pitchFamily="2" charset="-78"/>
              </a:rPr>
              <a:t> 62  در مورد حق تکثیر، اجرا و توزیع آثار در بستر مبادلات الکترونیکی) </a:t>
            </a:r>
            <a:r>
              <a:rPr lang="fa-IR" dirty="0">
                <a:cs typeface="B Lotus" panose="00000400000000000000" pitchFamily="2" charset="-78"/>
              </a:rPr>
              <a:t>خارج است».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جزء 2 بند 3 </a:t>
            </a:r>
            <a:r>
              <a:rPr lang="fa-IR" dirty="0" err="1">
                <a:cs typeface="B Lotus" panose="00000400000000000000" pitchFamily="2" charset="-78"/>
              </a:rPr>
              <a:t>مادۀ</a:t>
            </a:r>
            <a:r>
              <a:rPr lang="fa-IR" dirty="0">
                <a:cs typeface="B Lotus" panose="00000400000000000000" pitchFamily="2" charset="-78"/>
              </a:rPr>
              <a:t> 5 آیین نامۀ واحدهای ارائه </a:t>
            </a:r>
            <a:r>
              <a:rPr lang="fa-IR" dirty="0" err="1">
                <a:cs typeface="B Lotus" panose="00000400000000000000" pitchFamily="2" charset="-78"/>
              </a:rPr>
              <a:t>کنندۀ</a:t>
            </a:r>
            <a:r>
              <a:rPr lang="fa-IR" dirty="0">
                <a:cs typeface="B Lotus" panose="00000400000000000000" pitchFamily="2" charset="-78"/>
              </a:rPr>
              <a:t> خدمات اطلاع رسانی و اینترنت رسا (</a:t>
            </a:r>
            <a:r>
              <a:rPr lang="en-US" dirty="0">
                <a:cs typeface="B Lotus" panose="00000400000000000000" pitchFamily="2" charset="-78"/>
              </a:rPr>
              <a:t>ISP</a:t>
            </a:r>
            <a:r>
              <a:rPr lang="fa-IR" dirty="0">
                <a:cs typeface="B Lotus" panose="00000400000000000000" pitchFamily="2" charset="-78"/>
              </a:rPr>
              <a:t>): «مسئولیت رعایت قوانین مالکیت فکری و حق تألیف و تصنیف به </a:t>
            </a:r>
            <a:r>
              <a:rPr lang="fa-IR" dirty="0" err="1">
                <a:cs typeface="B Lotus" panose="00000400000000000000" pitchFamily="2" charset="-78"/>
              </a:rPr>
              <a:t>عهدۀ</a:t>
            </a:r>
            <a:r>
              <a:rPr lang="fa-IR" dirty="0">
                <a:cs typeface="B Lotus" panose="00000400000000000000" pitchFamily="2" charset="-78"/>
              </a:rPr>
              <a:t> ارائه </a:t>
            </a:r>
            <a:r>
              <a:rPr lang="fa-IR" dirty="0" err="1">
                <a:cs typeface="B Lotus" panose="00000400000000000000" pitchFamily="2" charset="-78"/>
              </a:rPr>
              <a:t>دهندۀ</a:t>
            </a:r>
            <a:r>
              <a:rPr lang="fa-IR" dirty="0">
                <a:cs typeface="B Lotus" panose="00000400000000000000" pitchFamily="2" charset="-78"/>
              </a:rPr>
              <a:t> اطلاعات در شبکه </a:t>
            </a:r>
            <a:r>
              <a:rPr lang="fa-IR" dirty="0" err="1">
                <a:cs typeface="B Lotus" panose="00000400000000000000" pitchFamily="2" charset="-78"/>
              </a:rPr>
              <a:t>می‌باشد</a:t>
            </a:r>
            <a:r>
              <a:rPr lang="fa-IR" dirty="0">
                <a:cs typeface="B Lotus" panose="00000400000000000000" pitchFamily="2" charset="-78"/>
              </a:rPr>
              <a:t>». </a:t>
            </a:r>
          </a:p>
        </p:txBody>
      </p:sp>
    </p:spTree>
    <p:extLst>
      <p:ext uri="{BB962C8B-B14F-4D97-AF65-F5344CB8AC3E}">
        <p14:creationId xmlns:p14="http://schemas.microsoft.com/office/powerpoint/2010/main" val="36412379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معافیت </a:t>
            </a:r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پلتفرمها</a:t>
            </a: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از مسئولیت ناشی از فعل غیر در حقوق ایران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</a:t>
            </a:r>
            <a:r>
              <a:rPr lang="fa-IR" dirty="0" err="1">
                <a:cs typeface="B Lotus" panose="00000400000000000000" pitchFamily="2" charset="-78"/>
              </a:rPr>
              <a:t>مادۀ</a:t>
            </a:r>
            <a:r>
              <a:rPr lang="fa-IR" dirty="0">
                <a:cs typeface="B Lotus" panose="00000400000000000000" pitchFamily="2" charset="-78"/>
              </a:rPr>
              <a:t> 63 قانون تجارت الکترونیکی، «اعمال موقت </a:t>
            </a:r>
            <a:r>
              <a:rPr lang="fa-IR" dirty="0" err="1">
                <a:cs typeface="B Lotus" panose="00000400000000000000" pitchFamily="2" charset="-78"/>
              </a:rPr>
              <a:t>تكثیر</a:t>
            </a:r>
            <a:r>
              <a:rPr lang="fa-IR" dirty="0">
                <a:cs typeface="B Lotus" panose="00000400000000000000" pitchFamily="2" charset="-78"/>
              </a:rPr>
              <a:t>، اجرا و توزیع اثر که جزء </a:t>
            </a:r>
            <a:r>
              <a:rPr lang="fa-IR" dirty="0" err="1">
                <a:cs typeface="B Lotus" panose="00000400000000000000" pitchFamily="2" charset="-78"/>
              </a:rPr>
              <a:t>لاینفك</a:t>
            </a:r>
            <a:r>
              <a:rPr lang="fa-IR" dirty="0">
                <a:cs typeface="B Lotus" panose="00000400000000000000" pitchFamily="2" charset="-78"/>
              </a:rPr>
              <a:t> </a:t>
            </a:r>
            <a:r>
              <a:rPr lang="fa-IR" dirty="0" err="1">
                <a:cs typeface="B Lotus" panose="00000400000000000000" pitchFamily="2" charset="-78"/>
              </a:rPr>
              <a:t>فراگرد</a:t>
            </a:r>
            <a:r>
              <a:rPr lang="fa-IR" dirty="0">
                <a:cs typeface="B Lotus" panose="00000400000000000000" pitchFamily="2" charset="-78"/>
              </a:rPr>
              <a:t> </a:t>
            </a:r>
            <a:r>
              <a:rPr lang="fa-IR" dirty="0" err="1">
                <a:cs typeface="B Lotus" panose="00000400000000000000" pitchFamily="2" charset="-78"/>
              </a:rPr>
              <a:t>فني</a:t>
            </a:r>
            <a:r>
              <a:rPr lang="fa-IR" dirty="0">
                <a:cs typeface="B Lotus" panose="00000400000000000000" pitchFamily="2" charset="-78"/>
              </a:rPr>
              <a:t> پردازش داده پیام در </a:t>
            </a:r>
            <a:r>
              <a:rPr lang="fa-IR" dirty="0" err="1">
                <a:cs typeface="B Lotus" panose="00000400000000000000" pitchFamily="2" charset="-78"/>
              </a:rPr>
              <a:t>شبکه‌هاست</a:t>
            </a:r>
            <a:r>
              <a:rPr lang="fa-IR" dirty="0">
                <a:cs typeface="B Lotus" panose="00000400000000000000" pitchFamily="2" charset="-78"/>
              </a:rPr>
              <a:t> از شمول </a:t>
            </a:r>
            <a:r>
              <a:rPr lang="fa-IR" dirty="0" err="1">
                <a:cs typeface="B Lotus" panose="00000400000000000000" pitchFamily="2" charset="-78"/>
              </a:rPr>
              <a:t>مقررۀ</a:t>
            </a:r>
            <a:r>
              <a:rPr lang="fa-IR" dirty="0">
                <a:cs typeface="B Lotus" panose="00000400000000000000" pitchFamily="2" charset="-78"/>
              </a:rPr>
              <a:t> فوق </a:t>
            </a:r>
            <a:r>
              <a:rPr lang="fa-IR" sz="2000" dirty="0">
                <a:cs typeface="B Lotus" panose="00000400000000000000" pitchFamily="2" charset="-78"/>
              </a:rPr>
              <a:t>(</a:t>
            </a:r>
            <a:r>
              <a:rPr lang="fa-IR" sz="2000" dirty="0" err="1">
                <a:cs typeface="B Lotus" panose="00000400000000000000" pitchFamily="2" charset="-78"/>
              </a:rPr>
              <a:t>مادۀ</a:t>
            </a:r>
            <a:r>
              <a:rPr lang="fa-IR" sz="2000" dirty="0">
                <a:cs typeface="B Lotus" panose="00000400000000000000" pitchFamily="2" charset="-78"/>
              </a:rPr>
              <a:t> 62  در مورد حق تکثیر، اجرا و توزیع آثار در بستر مبادلات الکترونیکی) </a:t>
            </a:r>
            <a:r>
              <a:rPr lang="fa-IR" dirty="0">
                <a:cs typeface="B Lotus" panose="00000400000000000000" pitchFamily="2" charset="-78"/>
              </a:rPr>
              <a:t>خارج است».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جزء 2 بند 3 </a:t>
            </a:r>
            <a:r>
              <a:rPr lang="fa-IR" dirty="0" err="1">
                <a:cs typeface="B Lotus" panose="00000400000000000000" pitchFamily="2" charset="-78"/>
              </a:rPr>
              <a:t>مادۀ</a:t>
            </a:r>
            <a:r>
              <a:rPr lang="fa-IR" dirty="0">
                <a:cs typeface="B Lotus" panose="00000400000000000000" pitchFamily="2" charset="-78"/>
              </a:rPr>
              <a:t> 5 آیین نامۀ واحدهای ارائه </a:t>
            </a:r>
            <a:r>
              <a:rPr lang="fa-IR" dirty="0" err="1">
                <a:cs typeface="B Lotus" panose="00000400000000000000" pitchFamily="2" charset="-78"/>
              </a:rPr>
              <a:t>کنندۀ</a:t>
            </a:r>
            <a:r>
              <a:rPr lang="fa-IR" dirty="0">
                <a:cs typeface="B Lotus" panose="00000400000000000000" pitchFamily="2" charset="-78"/>
              </a:rPr>
              <a:t> خدمات اطلاع رسانی و اینترنت رسا (</a:t>
            </a:r>
            <a:r>
              <a:rPr lang="en-US" dirty="0">
                <a:cs typeface="B Lotus" panose="00000400000000000000" pitchFamily="2" charset="-78"/>
              </a:rPr>
              <a:t>ISP</a:t>
            </a:r>
            <a:r>
              <a:rPr lang="fa-IR" dirty="0">
                <a:cs typeface="B Lotus" panose="00000400000000000000" pitchFamily="2" charset="-78"/>
              </a:rPr>
              <a:t>): «مسئولیت رعایت قوانین مالکیت فکری و حق تألیف و تصنیف به </a:t>
            </a:r>
            <a:r>
              <a:rPr lang="fa-IR" dirty="0" err="1">
                <a:cs typeface="B Lotus" panose="00000400000000000000" pitchFamily="2" charset="-78"/>
              </a:rPr>
              <a:t>عهدۀ</a:t>
            </a:r>
            <a:r>
              <a:rPr lang="fa-IR" dirty="0">
                <a:cs typeface="B Lotus" panose="00000400000000000000" pitchFamily="2" charset="-78"/>
              </a:rPr>
              <a:t> ارائه </a:t>
            </a:r>
            <a:r>
              <a:rPr lang="fa-IR" dirty="0" err="1">
                <a:cs typeface="B Lotus" panose="00000400000000000000" pitchFamily="2" charset="-78"/>
              </a:rPr>
              <a:t>دهندۀ</a:t>
            </a:r>
            <a:r>
              <a:rPr lang="fa-IR" dirty="0">
                <a:cs typeface="B Lotus" panose="00000400000000000000" pitchFamily="2" charset="-78"/>
              </a:rPr>
              <a:t> اطلاعات در شبکه </a:t>
            </a:r>
            <a:r>
              <a:rPr lang="fa-IR" dirty="0" err="1">
                <a:cs typeface="B Lotus" panose="00000400000000000000" pitchFamily="2" charset="-78"/>
              </a:rPr>
              <a:t>می‌باشد</a:t>
            </a:r>
            <a:r>
              <a:rPr lang="fa-IR" dirty="0">
                <a:cs typeface="B Lotus" panose="00000400000000000000" pitchFamily="2" charset="-78"/>
              </a:rPr>
              <a:t>». </a:t>
            </a:r>
          </a:p>
        </p:txBody>
      </p:sp>
    </p:spTree>
    <p:extLst>
      <p:ext uri="{BB962C8B-B14F-4D97-AF65-F5344CB8AC3E}">
        <p14:creationId xmlns:p14="http://schemas.microsoft.com/office/powerpoint/2010/main" val="3475598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محتوای رقمی (دیجیتال) </a:t>
            </a:r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کاربرپدید</a:t>
            </a:r>
            <a:endParaRPr lang="fa-IR" b="1" dirty="0">
              <a:solidFill>
                <a:schemeClr val="tx1"/>
              </a:solidFill>
              <a:effectLst/>
              <a:cs typeface="B Lotus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۱. مفهوم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روشهای ایجاد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انواع چالشها: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		الف) تعیین مولف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		ب) دارندۀ حقوق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		ج) بهره بردار از حقوق </a:t>
            </a:r>
          </a:p>
          <a:p>
            <a:pPr marL="0" indent="0" algn="just" rtl="1">
              <a:buNone/>
            </a:pPr>
            <a:endParaRPr lang="en-US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48536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C5FDD-0F30-B60A-C5C7-06CB0DFEB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D3BD7-22A5-4B3D-8775-73E82A5DA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endParaRPr lang="fa-IR" sz="6000" dirty="0">
              <a:cs typeface="B Titr" panose="00000700000000000000" pitchFamily="2" charset="-78"/>
            </a:endParaRPr>
          </a:p>
          <a:p>
            <a:pPr marL="0" indent="0" algn="ctr" rtl="1">
              <a:buNone/>
            </a:pPr>
            <a:r>
              <a:rPr lang="fa-IR" sz="6000" dirty="0">
                <a:cs typeface="B Titr" panose="00000700000000000000" pitchFamily="2" charset="-78"/>
              </a:rPr>
              <a:t>با تشکر از توجه شما</a:t>
            </a:r>
            <a:endParaRPr lang="en-US" sz="3200" b="1" dirty="0"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  <a:solidFill>
                <a:srgbClr val="FF0000"/>
              </a:solidFill>
            </a:endParaRPr>
          </a:p>
          <a:p>
            <a:pPr algn="ctr" rtl="1"/>
            <a:endParaRPr lang="en-US" b="1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57294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تصویرنگارها</a:t>
            </a: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925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۱. مفهوم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مهمترین مصادیق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	الف) </a:t>
            </a:r>
            <a:r>
              <a:rPr lang="fa-IR" dirty="0" err="1">
                <a:cs typeface="B Lotus" panose="00000400000000000000" pitchFamily="2" charset="-78"/>
              </a:rPr>
              <a:t>ایموجی</a:t>
            </a:r>
            <a:r>
              <a:rPr lang="fa-IR" dirty="0">
                <a:cs typeface="B Lotus" panose="00000400000000000000" pitchFamily="2" charset="-78"/>
              </a:rPr>
              <a:t> (</a:t>
            </a:r>
            <a:r>
              <a:rPr lang="en-US" dirty="0">
                <a:cs typeface="B Lotus" panose="00000400000000000000" pitchFamily="2" charset="-78"/>
              </a:rPr>
              <a:t>Emoji</a:t>
            </a:r>
            <a:r>
              <a:rPr lang="fa-IR" dirty="0">
                <a:cs typeface="B Lotus" panose="00000400000000000000" pitchFamily="2" charset="-78"/>
              </a:rPr>
              <a:t>)</a:t>
            </a:r>
            <a:r>
              <a:rPr lang="en-US" dirty="0">
                <a:cs typeface="B Lotus" panose="00000400000000000000" pitchFamily="2" charset="-78"/>
              </a:rPr>
              <a:t> </a:t>
            </a:r>
            <a:r>
              <a:rPr lang="fa-IR" dirty="0">
                <a:cs typeface="B Lotus" panose="00000400000000000000" pitchFamily="2" charset="-78"/>
              </a:rPr>
              <a:t>(صورتک خنده، ...)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	ب) </a:t>
            </a:r>
            <a:r>
              <a:rPr lang="fa-IR" dirty="0" err="1">
                <a:cs typeface="B Lotus" panose="00000400000000000000" pitchFamily="2" charset="-78"/>
              </a:rPr>
              <a:t>اموتیکان</a:t>
            </a:r>
            <a:r>
              <a:rPr lang="fa-IR" dirty="0">
                <a:cs typeface="B Lotus" panose="00000400000000000000" pitchFamily="2" charset="-78"/>
              </a:rPr>
              <a:t> (</a:t>
            </a:r>
            <a:r>
              <a:rPr lang="en-US" dirty="0">
                <a:cs typeface="B Lotus" panose="00000400000000000000" pitchFamily="2" charset="-78"/>
              </a:rPr>
              <a:t>Emoticon</a:t>
            </a:r>
            <a:r>
              <a:rPr lang="fa-IR" dirty="0">
                <a:cs typeface="B Lotus" panose="00000400000000000000" pitchFamily="2" charset="-78"/>
              </a:rPr>
              <a:t>)  (:-))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	ج) </a:t>
            </a:r>
            <a:r>
              <a:rPr lang="fa-IR" dirty="0" err="1">
                <a:cs typeface="B Lotus" panose="00000400000000000000" pitchFamily="2" charset="-78"/>
              </a:rPr>
              <a:t>گیف</a:t>
            </a:r>
            <a:r>
              <a:rPr lang="en-US" dirty="0">
                <a:cs typeface="B Lotus" panose="00000400000000000000" pitchFamily="2" charset="-78"/>
              </a:rPr>
              <a:t> </a:t>
            </a:r>
            <a:r>
              <a:rPr lang="fa-IR" dirty="0">
                <a:cs typeface="B Lotus" panose="00000400000000000000" pitchFamily="2" charset="-78"/>
              </a:rPr>
              <a:t> (</a:t>
            </a:r>
            <a:r>
              <a:rPr lang="en-US" dirty="0">
                <a:cs typeface="B Lotus" panose="00000400000000000000" pitchFamily="2" charset="-78"/>
              </a:rPr>
              <a:t>GIF</a:t>
            </a:r>
            <a:r>
              <a:rPr lang="fa-IR" dirty="0">
                <a:cs typeface="B Lotus" panose="00000400000000000000" pitchFamily="2" charset="-78"/>
              </a:rPr>
              <a:t>)</a:t>
            </a:r>
            <a:endParaRPr lang="en-US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04800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چالشهای حمایت از </a:t>
            </a:r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تصویرنگارها</a:t>
            </a: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به عنوان اثر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۱. احراز شرایط حمایت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	الف) ساده بودن: دشواری احراز خلاقیت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	ب) نمایش متفاوت در </a:t>
            </a:r>
            <a:r>
              <a:rPr lang="fa-IR" dirty="0" err="1">
                <a:cs typeface="B Lotus" panose="00000400000000000000" pitchFamily="2" charset="-78"/>
              </a:rPr>
              <a:t>سکوها</a:t>
            </a:r>
            <a:r>
              <a:rPr lang="fa-IR" dirty="0">
                <a:cs typeface="B Lotus" panose="00000400000000000000" pitchFamily="2" charset="-78"/>
              </a:rPr>
              <a:t>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تعیین مولف 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دارندۀ حقوق </a:t>
            </a:r>
          </a:p>
        </p:txBody>
      </p:sp>
    </p:spTree>
    <p:extLst>
      <p:ext uri="{BB962C8B-B14F-4D97-AF65-F5344CB8AC3E}">
        <p14:creationId xmlns:p14="http://schemas.microsoft.com/office/powerpoint/2010/main" val="1447391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چالشهای حمایت از </a:t>
            </a:r>
            <a:r>
              <a:rPr lang="fa-IR" b="1" dirty="0" err="1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تصویرنگارها</a:t>
            </a:r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 به عنوان علامت تجاری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 fontScale="92500" lnSpcReduction="10000"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امکان ثبت تصویرنگار به عنوان علامت تجاری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الف) امکان ثبت از سوی کاربر 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ب) عدم امکان ثبت از سوی کاربر</a:t>
            </a: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حق تقدم در اثر استفاده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الف) ایجاد برای کاربر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ب) ایجاد برای </a:t>
            </a:r>
            <a:r>
              <a:rPr lang="fa-IR" dirty="0" err="1">
                <a:cs typeface="B Lotus" panose="00000400000000000000" pitchFamily="2" charset="-78"/>
              </a:rPr>
              <a:t>پلتفرم</a:t>
            </a: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	ج) ایجاد برای کاربر و </a:t>
            </a:r>
            <a:r>
              <a:rPr lang="fa-IR" dirty="0" err="1">
                <a:cs typeface="B Lotus" panose="00000400000000000000" pitchFamily="2" charset="-78"/>
              </a:rPr>
              <a:t>پلتفرم</a:t>
            </a: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just" rtl="1">
              <a:buNone/>
            </a:pPr>
            <a:endParaRPr lang="fa-IR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43208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C5FDD-0F30-B60A-C5C7-06CB0DFEB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4000" dirty="0">
                <a:cs typeface="B Titr" panose="00000700000000000000" pitchFamily="2" charset="-78"/>
              </a:rPr>
              <a:t>چالشهای نقض حقوق مالکیت فکری </a:t>
            </a:r>
            <a:endParaRPr lang="en-US" sz="4000" dirty="0">
              <a:cs typeface="B Titr" panose="000007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D3BD7-22A5-4B3D-8775-73E82A5DA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۱. کپی‌رایت</a:t>
            </a:r>
          </a:p>
          <a:p>
            <a:pPr marL="0" indent="0" algn="ctr" rtl="1">
              <a:buNone/>
            </a:pPr>
            <a:endParaRPr lang="fa-IR" b="1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۲. علامت تجاری</a:t>
            </a:r>
          </a:p>
          <a:p>
            <a:pPr marL="0" indent="0" algn="ctr" rtl="1">
              <a:buNone/>
            </a:pPr>
            <a:endParaRPr lang="fa-IR" dirty="0">
              <a:cs typeface="B Lotus" panose="00000400000000000000" pitchFamily="2" charset="-78"/>
            </a:endParaRPr>
          </a:p>
          <a:p>
            <a:pPr marL="0" indent="0" algn="ctr" rtl="1">
              <a:buNone/>
            </a:pPr>
            <a:r>
              <a:rPr lang="fa-IR" dirty="0">
                <a:cs typeface="B Lotus" panose="00000400000000000000" pitchFamily="2" charset="-78"/>
              </a:rPr>
              <a:t>3. سایر </a:t>
            </a:r>
          </a:p>
          <a:p>
            <a:pPr marL="0" indent="0" algn="ctr" rtl="1">
              <a:buNone/>
            </a:pPr>
            <a:endParaRPr lang="en-US" b="1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4336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089A3-B069-D973-A8AB-67F7021DB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rtl="1"/>
            <a:r>
              <a:rPr lang="fa-IR" b="1" dirty="0">
                <a:solidFill>
                  <a:schemeClr val="tx1"/>
                </a:solidFill>
                <a:effectLst/>
                <a:cs typeface="B Lotus" panose="00000400000000000000" pitchFamily="2" charset="-78"/>
              </a:rPr>
              <a:t>چالشهای نقض کپی‌رایت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A86E5-D414-712E-7199-A6162D751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8720" y="1350110"/>
            <a:ext cx="6566315" cy="3511061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1. بارگیری</a:t>
            </a:r>
            <a:r>
              <a:rPr lang="en-US" dirty="0">
                <a:cs typeface="B Lotus" panose="00000400000000000000" pitchFamily="2" charset="-78"/>
              </a:rPr>
              <a:t> </a:t>
            </a:r>
            <a:r>
              <a:rPr lang="fa-IR" dirty="0">
                <a:cs typeface="B Lotus" panose="00000400000000000000" pitchFamily="2" charset="-78"/>
              </a:rPr>
              <a:t> (</a:t>
            </a:r>
            <a:r>
              <a:rPr lang="en-US" dirty="0">
                <a:cs typeface="B Lotus" panose="00000400000000000000" pitchFamily="2" charset="-78"/>
              </a:rPr>
              <a:t>Download</a:t>
            </a:r>
            <a:r>
              <a:rPr lang="fa-IR" dirty="0">
                <a:cs typeface="B Lotus" panose="00000400000000000000" pitchFamily="2" charset="-78"/>
              </a:rPr>
              <a:t>)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2. </a:t>
            </a:r>
            <a:r>
              <a:rPr lang="fa-IR" dirty="0" err="1">
                <a:cs typeface="B Lotus" panose="00000400000000000000" pitchFamily="2" charset="-78"/>
              </a:rPr>
              <a:t>بارگذاری</a:t>
            </a:r>
            <a:r>
              <a:rPr lang="fa-IR" dirty="0">
                <a:cs typeface="B Lotus" panose="00000400000000000000" pitchFamily="2" charset="-78"/>
              </a:rPr>
              <a:t> (</a:t>
            </a:r>
            <a:r>
              <a:rPr lang="en-US" dirty="0">
                <a:cs typeface="B Lotus" panose="00000400000000000000" pitchFamily="2" charset="-78"/>
              </a:rPr>
              <a:t>Upload</a:t>
            </a:r>
            <a:r>
              <a:rPr lang="fa-IR" dirty="0">
                <a:cs typeface="B Lotus" panose="00000400000000000000" pitchFamily="2" charset="-78"/>
              </a:rPr>
              <a:t>)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3. پخش جاری (</a:t>
            </a:r>
            <a:r>
              <a:rPr lang="en-US" dirty="0" err="1">
                <a:cs typeface="B Lotus" panose="00000400000000000000" pitchFamily="2" charset="-78"/>
              </a:rPr>
              <a:t>Srteaming</a:t>
            </a:r>
            <a:r>
              <a:rPr lang="fa-IR" dirty="0">
                <a:cs typeface="B Lotus" panose="00000400000000000000" pitchFamily="2" charset="-78"/>
              </a:rPr>
              <a:t>)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4. ریپینگ پخش جاری (</a:t>
            </a:r>
            <a:r>
              <a:rPr lang="en-US" dirty="0">
                <a:cs typeface="B Lotus" panose="00000400000000000000" pitchFamily="2" charset="-78"/>
              </a:rPr>
              <a:t>Stream-ripping </a:t>
            </a:r>
            <a:r>
              <a:rPr lang="fa-IR" dirty="0">
                <a:cs typeface="B Lotus" panose="00000400000000000000" pitchFamily="2" charset="-78"/>
              </a:rPr>
              <a:t>) 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5. پیوند دادن (</a:t>
            </a:r>
            <a:r>
              <a:rPr lang="en-US" dirty="0">
                <a:cs typeface="B Lotus" panose="00000400000000000000" pitchFamily="2" charset="-78"/>
              </a:rPr>
              <a:t>Linking</a:t>
            </a:r>
            <a:r>
              <a:rPr lang="fa-IR" dirty="0">
                <a:cs typeface="B Lotus" panose="00000400000000000000" pitchFamily="2" charset="-78"/>
              </a:rPr>
              <a:t>)</a:t>
            </a:r>
          </a:p>
          <a:p>
            <a:pPr marL="0" indent="0" algn="just" rtl="1">
              <a:buNone/>
            </a:pPr>
            <a:r>
              <a:rPr lang="fa-IR" dirty="0">
                <a:cs typeface="B Lotus" panose="00000400000000000000" pitchFamily="2" charset="-78"/>
              </a:rPr>
              <a:t>6. داده کاوی (</a:t>
            </a:r>
            <a:r>
              <a:rPr lang="en-US" dirty="0">
                <a:cs typeface="B Lotus" panose="00000400000000000000" pitchFamily="2" charset="-78"/>
              </a:rPr>
              <a:t>Data Mining</a:t>
            </a:r>
            <a:r>
              <a:rPr lang="fa-IR" dirty="0">
                <a:cs typeface="B Lotus" panose="00000400000000000000" pitchFamily="2" charset="-7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77244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5272</TotalTime>
  <Words>1824</Words>
  <Application>Microsoft Office PowerPoint</Application>
  <PresentationFormat>On-screen Show (16:9)</PresentationFormat>
  <Paragraphs>280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Arial</vt:lpstr>
      <vt:lpstr>Calibri</vt:lpstr>
      <vt:lpstr>Office Theme</vt:lpstr>
      <vt:lpstr>PowerPoint Presentation</vt:lpstr>
      <vt:lpstr>دسته‌بندی چالشهای حقوق مالکیت فکری در پلتفرمها</vt:lpstr>
      <vt:lpstr>چالشهای حمایت از حقوق مالکیت فکری </vt:lpstr>
      <vt:lpstr>محتوای رقمی (دیجیتال) کاربرپدید</vt:lpstr>
      <vt:lpstr>تصویرنگارها </vt:lpstr>
      <vt:lpstr>چالشهای حمایت از تصویرنگارها به عنوان اثر </vt:lpstr>
      <vt:lpstr>چالشهای حمایت از تصویرنگارها به عنوان علامت تجاری </vt:lpstr>
      <vt:lpstr>چالشهای نقض حقوق مالکیت فکری </vt:lpstr>
      <vt:lpstr>چالشهای نقض کپی‌رایت</vt:lpstr>
      <vt:lpstr>  بارگیری (Download) </vt:lpstr>
      <vt:lpstr> بارگذاری(Upload) </vt:lpstr>
      <vt:lpstr>پخش جاری(Srteaming) </vt:lpstr>
      <vt:lpstr>ریپینگ پخش جاری(Stream-ripping ) </vt:lpstr>
      <vt:lpstr>پیوند دادن (Linking) </vt:lpstr>
      <vt:lpstr>داده‌کاوی(Data Mining)</vt:lpstr>
      <vt:lpstr>چالشهای نقض علامت تجاری</vt:lpstr>
      <vt:lpstr>معاملۀ کالاها یا خدمات تقلبی (Counterfeit)</vt:lpstr>
      <vt:lpstr> متاتگینگ (فرابرچسب‌زنی)  (Metatagging) </vt:lpstr>
      <vt:lpstr>استفادۀ تبلیغاتی از علامت تجاری</vt:lpstr>
      <vt:lpstr>اظهارنظر</vt:lpstr>
      <vt:lpstr>چالشهای مسئولیت ناشی از نقض حقوق مالکیت فکری</vt:lpstr>
      <vt:lpstr>انواع مسئولیت </vt:lpstr>
      <vt:lpstr>شرایط تحقق مسئولیت ناشی از فعل خود  </vt:lpstr>
      <vt:lpstr>مبنای مسئولیت ناشی از فعل غیر  </vt:lpstr>
      <vt:lpstr>شرایط تحقق مسئولیت مشارکتی</vt:lpstr>
      <vt:lpstr>شرایط تحقق مسئولیت موقعیت مافوق  </vt:lpstr>
      <vt:lpstr>شرایط تحقق مسئولیت ناشی از تجویز نقض</vt:lpstr>
      <vt:lpstr>شرایط تحقق مسئولیت جانبی</vt:lpstr>
      <vt:lpstr>شرایط تحقق شرایط مسئولیت ناشی از مزاحمت </vt:lpstr>
      <vt:lpstr>معافیت از مسئولیت </vt:lpstr>
      <vt:lpstr>شرایط معافیت پلتفرمها از مسئولیت ناشی از فعل خود</vt:lpstr>
      <vt:lpstr>مادۀ 17 دستورالعمل بازار رقمی (دیجیتال) واحد </vt:lpstr>
      <vt:lpstr>مادۀ 4 دستورالعمل بازار رقمی (دیجیتال) واحد </vt:lpstr>
      <vt:lpstr>شرایط معافیت پلتفرمها از مسئولیت ناشی از فعل غیر</vt:lpstr>
      <vt:lpstr>شرایط معافیت پلتفرمهای مجرای صرف</vt:lpstr>
      <vt:lpstr>شرایط معافیت ذخیرۀ موقت در پلتفرمها </vt:lpstr>
      <vt:lpstr>شرایط معافیت پلتفرمهای میزبان</vt:lpstr>
      <vt:lpstr>معافیت پلتفرمها از مسئولیت ناشی از فعل غیر در حقوق ایران </vt:lpstr>
      <vt:lpstr>معافیت پلتفرمها از مسئولیت ناشی از فعل غیر در حقوق ایران 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330</cp:revision>
  <dcterms:created xsi:type="dcterms:W3CDTF">2013-08-21T19:17:07Z</dcterms:created>
  <dcterms:modified xsi:type="dcterms:W3CDTF">2023-12-05T11:18:15Z</dcterms:modified>
</cp:coreProperties>
</file>